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jpg" ContentType="image/jpeg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8"/>
    <p:restoredTop sz="80463"/>
  </p:normalViewPr>
  <p:slideViewPr>
    <p:cSldViewPr snapToObjects="1">
      <p:cViewPr varScale="1">
        <p:scale>
          <a:sx n="137" d="100"/>
          <a:sy n="137" d="100"/>
        </p:scale>
        <p:origin x="101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30" d="100"/>
          <a:sy n="130" d="100"/>
        </p:scale>
        <p:origin x="488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package" Target="../embeddings/Microsoft_Excel____6.xlsx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4" Type="http://schemas.openxmlformats.org/officeDocument/2006/relationships/chartUserShapes" Target="../drawings/drawing1.xml"/><Relationship Id="rId1" Type="http://schemas.microsoft.com/office/2011/relationships/chartStyle" Target="style7.xml"/><Relationship Id="rId2" Type="http://schemas.microsoft.com/office/2011/relationships/chartColorStyle" Target="colors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763689376"/>
        <c:axId val="-1369368816"/>
      </c:barChart>
      <c:catAx>
        <c:axId val="-176368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69368816"/>
        <c:crosses val="autoZero"/>
        <c:auto val="1"/>
        <c:lblAlgn val="ctr"/>
        <c:lblOffset val="100"/>
        <c:noMultiLvlLbl val="0"/>
      </c:catAx>
      <c:valAx>
        <c:axId val="-1369368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763689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72140512"/>
        <c:axId val="-1319964816"/>
      </c:lineChart>
      <c:catAx>
        <c:axId val="-137214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19964816"/>
        <c:crosses val="autoZero"/>
        <c:auto val="1"/>
        <c:lblAlgn val="ctr"/>
        <c:lblOffset val="100"/>
        <c:noMultiLvlLbl val="0"/>
      </c:catAx>
      <c:valAx>
        <c:axId val="-1319964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372140512"/>
        <c:crosses val="autoZero"/>
        <c:crossBetween val="between"/>
      </c:valAx>
      <c:spPr>
        <a:noFill/>
        <a:ln>
          <a:noFill/>
          <a:prstDash val="sysDot"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  <a:prstDash val="solid"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lumMod val="75000"/>
                <a:alpha val="40000"/>
              </a:schemeClr>
            </a:solidFill>
            <a:ln>
              <a:solidFill>
                <a:schemeClr val="accent1">
                  <a:alpha val="10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10000"/>
                </a:srgbClr>
              </a:outerShdw>
            </a:effectLst>
          </c:spPr>
          <c:cat>
            <c:numRef>
              <c:f>工作表1!$A$2:$A$6</c:f>
              <c:numCache>
                <c:formatCode>m/d/yy</c:formatCode>
                <c:ptCount val="5"/>
                <c:pt idx="0">
                  <c:v>37261.0</c:v>
                </c:pt>
                <c:pt idx="1">
                  <c:v>37262.0</c:v>
                </c:pt>
                <c:pt idx="2">
                  <c:v>37263.0</c:v>
                </c:pt>
                <c:pt idx="3">
                  <c:v>37264.0</c:v>
                </c:pt>
                <c:pt idx="4">
                  <c:v>37265.0</c:v>
                </c:pt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32.0</c:v>
                </c:pt>
                <c:pt idx="1">
                  <c:v>32.0</c:v>
                </c:pt>
                <c:pt idx="2">
                  <c:v>28.0</c:v>
                </c:pt>
                <c:pt idx="3">
                  <c:v>12.0</c:v>
                </c:pt>
                <c:pt idx="4">
                  <c:v>15.0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1">
                <a:lumMod val="75000"/>
                <a:alpha val="40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10000"/>
                </a:srgbClr>
              </a:outerShdw>
            </a:effectLst>
          </c:spPr>
          <c:cat>
            <c:numRef>
              <c:f>工作表1!$A$2:$A$6</c:f>
              <c:numCache>
                <c:formatCode>m/d/yy</c:formatCode>
                <c:ptCount val="5"/>
                <c:pt idx="0">
                  <c:v>37261.0</c:v>
                </c:pt>
                <c:pt idx="1">
                  <c:v>37262.0</c:v>
                </c:pt>
                <c:pt idx="2">
                  <c:v>37263.0</c:v>
                </c:pt>
                <c:pt idx="3">
                  <c:v>37264.0</c:v>
                </c:pt>
                <c:pt idx="4">
                  <c:v>37265.0</c:v>
                </c:pt>
              </c:numCache>
            </c:numRef>
          </c:cat>
          <c:val>
            <c:numRef>
              <c:f>工作表1!$C$2:$C$6</c:f>
              <c:numCache>
                <c:formatCode>General</c:formatCode>
                <c:ptCount val="5"/>
                <c:pt idx="0">
                  <c:v>12.0</c:v>
                </c:pt>
                <c:pt idx="1">
                  <c:v>12.0</c:v>
                </c:pt>
                <c:pt idx="2">
                  <c:v>12.0</c:v>
                </c:pt>
                <c:pt idx="3">
                  <c:v>21.0</c:v>
                </c:pt>
                <c:pt idx="4">
                  <c:v>28.0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33720304"/>
        <c:axId val="-1633717456"/>
      </c:areaChart>
      <c:dateAx>
        <c:axId val="-1633720304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633717456"/>
        <c:crosses val="autoZero"/>
        <c:auto val="1"/>
        <c:lblOffset val="100"/>
        <c:baseTimeUnit val="days"/>
      </c:dateAx>
      <c:valAx>
        <c:axId val="-1633717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633720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销售额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Pt>
            <c:idx val="0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ack"/>
            </c:pictureOptions>
          </c:dPt>
          <c:cat>
            <c:strRef>
              <c:f>工作表1!$A$2:$A$3</c:f>
              <c:strCache>
                <c:ptCount val="2"/>
                <c:pt idx="0">
                  <c:v>男</c:v>
                </c:pt>
                <c:pt idx="1">
                  <c:v>女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634096000"/>
        <c:axId val="-1634094224"/>
      </c:barChart>
      <c:catAx>
        <c:axId val="-1634096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634094224"/>
        <c:crosses val="autoZero"/>
        <c:auto val="1"/>
        <c:lblAlgn val="ctr"/>
        <c:lblOffset val="100"/>
        <c:noMultiLvlLbl val="0"/>
      </c:catAx>
      <c:valAx>
        <c:axId val="-1634094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634096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31750"/>
          </c:spPr>
          <c:dPt>
            <c:idx val="0"/>
            <c:bubble3D val="0"/>
            <c:spPr>
              <a:solidFill>
                <a:schemeClr val="accent1"/>
              </a:solidFill>
              <a:ln w="317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31750">
                <a:noFill/>
              </a:ln>
              <a:effectLst/>
            </c:spPr>
          </c:dPt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64.0</c:v>
                </c:pt>
                <c:pt idx="1">
                  <c:v>36.0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列1</c:v>
                </c:pt>
              </c:strCache>
            </c:strRef>
          </c:tx>
          <c:spPr>
            <a:ln w="31750"/>
          </c:spPr>
          <c:dPt>
            <c:idx val="0"/>
            <c:bubble3D val="0"/>
            <c:spPr>
              <a:solidFill>
                <a:schemeClr val="accent1"/>
              </a:solidFill>
              <a:ln w="317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noFill/>
              <a:ln w="31750">
                <a:noFill/>
              </a:ln>
              <a:effectLst/>
            </c:spPr>
          </c:dPt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工作表1!$C$2:$C$3</c:f>
              <c:numCache>
                <c:formatCode>General</c:formatCode>
                <c:ptCount val="2"/>
                <c:pt idx="0">
                  <c:v>82.0</c:v>
                </c:pt>
                <c:pt idx="1">
                  <c:v>18.0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F20896-20AA-234A-8233-BAE6F09890DC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3181754-D423-1F41-BD59-0C05403E22AA}">
      <dgm:prSet/>
      <dgm:spPr>
        <a:solidFill>
          <a:schemeClr val="accent6"/>
        </a:solidFill>
      </dgm:spPr>
      <dgm:t>
        <a:bodyPr/>
        <a:lstStyle/>
        <a:p>
          <a:pPr rtl="0"/>
          <a:r>
            <a:rPr kumimoji="1" lang="zh-CN" altLang="en-US" dirty="0" smtClean="0"/>
            <a:t>优质内容</a:t>
          </a:r>
          <a:endParaRPr lang="zh-CN" altLang="en-US" dirty="0"/>
        </a:p>
      </dgm:t>
    </dgm:pt>
    <dgm:pt modelId="{126C344B-B35E-A846-825E-87065FFEB403}" type="parTrans" cxnId="{3F0A4948-33D8-884F-BC97-15EA0EACBB67}">
      <dgm:prSet/>
      <dgm:spPr/>
      <dgm:t>
        <a:bodyPr/>
        <a:lstStyle/>
        <a:p>
          <a:endParaRPr lang="zh-CN" altLang="en-US"/>
        </a:p>
      </dgm:t>
    </dgm:pt>
    <dgm:pt modelId="{E889B38F-CEAE-584A-ACEF-36E6215A5E49}" type="sibTrans" cxnId="{3F0A4948-33D8-884F-BC97-15EA0EACBB67}">
      <dgm:prSet/>
      <dgm:spPr/>
      <dgm:t>
        <a:bodyPr/>
        <a:lstStyle/>
        <a:p>
          <a:endParaRPr lang="zh-CN" altLang="en-US"/>
        </a:p>
      </dgm:t>
    </dgm:pt>
    <dgm:pt modelId="{6D018200-046F-C243-913B-DD4FA1EE08ED}">
      <dgm:prSet/>
      <dgm:spPr>
        <a:solidFill>
          <a:schemeClr val="accent6"/>
        </a:solidFill>
      </dgm:spPr>
      <dgm:t>
        <a:bodyPr/>
        <a:lstStyle/>
        <a:p>
          <a:pPr rtl="0"/>
          <a:r>
            <a:rPr kumimoji="1" lang="zh-CN" altLang="en-US" smtClean="0"/>
            <a:t>合适渠道</a:t>
          </a:r>
          <a:endParaRPr lang="zh-CN" altLang="en-US"/>
        </a:p>
      </dgm:t>
    </dgm:pt>
    <dgm:pt modelId="{0E64A69C-B778-4849-9CED-2C850077A9A4}" type="parTrans" cxnId="{5B703B15-683A-084E-82CA-1E665E6675EC}">
      <dgm:prSet/>
      <dgm:spPr/>
      <dgm:t>
        <a:bodyPr/>
        <a:lstStyle/>
        <a:p>
          <a:endParaRPr lang="zh-CN" altLang="en-US"/>
        </a:p>
      </dgm:t>
    </dgm:pt>
    <dgm:pt modelId="{93607C2A-6D7D-E040-8922-8CE9F5217D26}" type="sibTrans" cxnId="{5B703B15-683A-084E-82CA-1E665E6675EC}">
      <dgm:prSet/>
      <dgm:spPr/>
      <dgm:t>
        <a:bodyPr/>
        <a:lstStyle/>
        <a:p>
          <a:endParaRPr lang="zh-CN" altLang="en-US"/>
        </a:p>
      </dgm:t>
    </dgm:pt>
    <dgm:pt modelId="{EFE85DEB-8D0A-F04C-AE98-8A4A4457CFCC}">
      <dgm:prSet/>
      <dgm:spPr>
        <a:solidFill>
          <a:schemeClr val="accent6"/>
        </a:solidFill>
      </dgm:spPr>
      <dgm:t>
        <a:bodyPr/>
        <a:lstStyle/>
        <a:p>
          <a:pPr rtl="0"/>
          <a:r>
            <a:rPr kumimoji="1" lang="zh-CN" altLang="en-US" dirty="0" smtClean="0"/>
            <a:t>粉丝增长</a:t>
          </a:r>
          <a:endParaRPr lang="zh-CN" altLang="en-US" dirty="0"/>
        </a:p>
      </dgm:t>
    </dgm:pt>
    <dgm:pt modelId="{130C2938-6F5D-7C4E-BCC4-9B0C50D4D040}" type="parTrans" cxnId="{A3B1CBAB-5FD5-374F-BF78-09439684D59B}">
      <dgm:prSet/>
      <dgm:spPr/>
      <dgm:t>
        <a:bodyPr/>
        <a:lstStyle/>
        <a:p>
          <a:endParaRPr lang="zh-CN" altLang="en-US"/>
        </a:p>
      </dgm:t>
    </dgm:pt>
    <dgm:pt modelId="{8A336103-9531-8942-A6FA-8536310070B4}" type="sibTrans" cxnId="{A3B1CBAB-5FD5-374F-BF78-09439684D59B}">
      <dgm:prSet/>
      <dgm:spPr/>
      <dgm:t>
        <a:bodyPr/>
        <a:lstStyle/>
        <a:p>
          <a:endParaRPr lang="zh-CN" altLang="en-US"/>
        </a:p>
      </dgm:t>
    </dgm:pt>
    <dgm:pt modelId="{D89BE69F-84D8-1045-B6E3-B4DD6EA9C4B2}" type="pres">
      <dgm:prSet presAssocID="{D1F20896-20AA-234A-8233-BAE6F09890D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14C996C-4A36-ED4D-8BB3-4CC185DEB7D9}" type="pres">
      <dgm:prSet presAssocID="{C3181754-D423-1F41-BD59-0C05403E22A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5393E3-DA3D-1542-ACAE-0FB7BE0AC925}" type="pres">
      <dgm:prSet presAssocID="{E889B38F-CEAE-584A-ACEF-36E6215A5E49}" presName="spacerL" presStyleCnt="0"/>
      <dgm:spPr/>
    </dgm:pt>
    <dgm:pt modelId="{339A60FB-1001-FC48-83B0-B3247885DF61}" type="pres">
      <dgm:prSet presAssocID="{E889B38F-CEAE-584A-ACEF-36E6215A5E49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BD24E3D1-02EE-0D41-A3C1-AD889E3629F6}" type="pres">
      <dgm:prSet presAssocID="{E889B38F-CEAE-584A-ACEF-36E6215A5E49}" presName="spacerR" presStyleCnt="0"/>
      <dgm:spPr/>
    </dgm:pt>
    <dgm:pt modelId="{29A0C44A-A61A-EA44-8EAA-D85CECA9A5CF}" type="pres">
      <dgm:prSet presAssocID="{6D018200-046F-C243-913B-DD4FA1EE08E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E693A3-BEE7-F040-9BE0-1605CB1910CE}" type="pres">
      <dgm:prSet presAssocID="{93607C2A-6D7D-E040-8922-8CE9F5217D26}" presName="spacerL" presStyleCnt="0"/>
      <dgm:spPr/>
    </dgm:pt>
    <dgm:pt modelId="{B9297D36-6C35-BF49-A1D2-23E8E820AF90}" type="pres">
      <dgm:prSet presAssocID="{93607C2A-6D7D-E040-8922-8CE9F5217D26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2E49CC65-465C-BB46-9234-83F38DFF743C}" type="pres">
      <dgm:prSet presAssocID="{93607C2A-6D7D-E040-8922-8CE9F5217D26}" presName="spacerR" presStyleCnt="0"/>
      <dgm:spPr/>
    </dgm:pt>
    <dgm:pt modelId="{47F05A91-784B-AB47-B084-9359986EE3C6}" type="pres">
      <dgm:prSet presAssocID="{EFE85DEB-8D0A-F04C-AE98-8A4A4457CFC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6C70B03-A382-B34B-8412-CDE22229B89A}" type="presOf" srcId="{EFE85DEB-8D0A-F04C-AE98-8A4A4457CFCC}" destId="{47F05A91-784B-AB47-B084-9359986EE3C6}" srcOrd="0" destOrd="0" presId="urn:microsoft.com/office/officeart/2005/8/layout/equation1"/>
    <dgm:cxn modelId="{3804907B-28AB-A245-963D-23FC6B6C789C}" type="presOf" srcId="{E889B38F-CEAE-584A-ACEF-36E6215A5E49}" destId="{339A60FB-1001-FC48-83B0-B3247885DF61}" srcOrd="0" destOrd="0" presId="urn:microsoft.com/office/officeart/2005/8/layout/equation1"/>
    <dgm:cxn modelId="{1FE6BD67-B289-1441-A4CA-45974CCC4890}" type="presOf" srcId="{C3181754-D423-1F41-BD59-0C05403E22AA}" destId="{C14C996C-4A36-ED4D-8BB3-4CC185DEB7D9}" srcOrd="0" destOrd="0" presId="urn:microsoft.com/office/officeart/2005/8/layout/equation1"/>
    <dgm:cxn modelId="{5B703B15-683A-084E-82CA-1E665E6675EC}" srcId="{D1F20896-20AA-234A-8233-BAE6F09890DC}" destId="{6D018200-046F-C243-913B-DD4FA1EE08ED}" srcOrd="1" destOrd="0" parTransId="{0E64A69C-B778-4849-9CED-2C850077A9A4}" sibTransId="{93607C2A-6D7D-E040-8922-8CE9F5217D26}"/>
    <dgm:cxn modelId="{C5977BF4-3EB3-F448-B88D-6061BAD17F59}" type="presOf" srcId="{D1F20896-20AA-234A-8233-BAE6F09890DC}" destId="{D89BE69F-84D8-1045-B6E3-B4DD6EA9C4B2}" srcOrd="0" destOrd="0" presId="urn:microsoft.com/office/officeart/2005/8/layout/equation1"/>
    <dgm:cxn modelId="{F471866F-E275-DE45-BEE5-74488BFC3435}" type="presOf" srcId="{93607C2A-6D7D-E040-8922-8CE9F5217D26}" destId="{B9297D36-6C35-BF49-A1D2-23E8E820AF90}" srcOrd="0" destOrd="0" presId="urn:microsoft.com/office/officeart/2005/8/layout/equation1"/>
    <dgm:cxn modelId="{3F0A4948-33D8-884F-BC97-15EA0EACBB67}" srcId="{D1F20896-20AA-234A-8233-BAE6F09890DC}" destId="{C3181754-D423-1F41-BD59-0C05403E22AA}" srcOrd="0" destOrd="0" parTransId="{126C344B-B35E-A846-825E-87065FFEB403}" sibTransId="{E889B38F-CEAE-584A-ACEF-36E6215A5E49}"/>
    <dgm:cxn modelId="{A3B1CBAB-5FD5-374F-BF78-09439684D59B}" srcId="{D1F20896-20AA-234A-8233-BAE6F09890DC}" destId="{EFE85DEB-8D0A-F04C-AE98-8A4A4457CFCC}" srcOrd="2" destOrd="0" parTransId="{130C2938-6F5D-7C4E-BCC4-9B0C50D4D040}" sibTransId="{8A336103-9531-8942-A6FA-8536310070B4}"/>
    <dgm:cxn modelId="{D577D2E0-87D7-D64A-A763-F3940A750008}" type="presOf" srcId="{6D018200-046F-C243-913B-DD4FA1EE08ED}" destId="{29A0C44A-A61A-EA44-8EAA-D85CECA9A5CF}" srcOrd="0" destOrd="0" presId="urn:microsoft.com/office/officeart/2005/8/layout/equation1"/>
    <dgm:cxn modelId="{F84FADAB-8CF7-9940-83CF-E24DE830FF50}" type="presParOf" srcId="{D89BE69F-84D8-1045-B6E3-B4DD6EA9C4B2}" destId="{C14C996C-4A36-ED4D-8BB3-4CC185DEB7D9}" srcOrd="0" destOrd="0" presId="urn:microsoft.com/office/officeart/2005/8/layout/equation1"/>
    <dgm:cxn modelId="{EB8B4940-58E4-1C4E-B298-BDD938D7003E}" type="presParOf" srcId="{D89BE69F-84D8-1045-B6E3-B4DD6EA9C4B2}" destId="{4D5393E3-DA3D-1542-ACAE-0FB7BE0AC925}" srcOrd="1" destOrd="0" presId="urn:microsoft.com/office/officeart/2005/8/layout/equation1"/>
    <dgm:cxn modelId="{22A9CBF5-D129-4E43-8FCE-897B706A2B9B}" type="presParOf" srcId="{D89BE69F-84D8-1045-B6E3-B4DD6EA9C4B2}" destId="{339A60FB-1001-FC48-83B0-B3247885DF61}" srcOrd="2" destOrd="0" presId="urn:microsoft.com/office/officeart/2005/8/layout/equation1"/>
    <dgm:cxn modelId="{89A62F45-910C-5446-91D4-9225B8999C43}" type="presParOf" srcId="{D89BE69F-84D8-1045-B6E3-B4DD6EA9C4B2}" destId="{BD24E3D1-02EE-0D41-A3C1-AD889E3629F6}" srcOrd="3" destOrd="0" presId="urn:microsoft.com/office/officeart/2005/8/layout/equation1"/>
    <dgm:cxn modelId="{4E09571E-56C9-AB44-9738-F28204348A89}" type="presParOf" srcId="{D89BE69F-84D8-1045-B6E3-B4DD6EA9C4B2}" destId="{29A0C44A-A61A-EA44-8EAA-D85CECA9A5CF}" srcOrd="4" destOrd="0" presId="urn:microsoft.com/office/officeart/2005/8/layout/equation1"/>
    <dgm:cxn modelId="{C0AF747D-F729-0E40-BC60-BFCBC4C202A3}" type="presParOf" srcId="{D89BE69F-84D8-1045-B6E3-B4DD6EA9C4B2}" destId="{47E693A3-BEE7-F040-9BE0-1605CB1910CE}" srcOrd="5" destOrd="0" presId="urn:microsoft.com/office/officeart/2005/8/layout/equation1"/>
    <dgm:cxn modelId="{FE3111BF-F859-D248-BF1E-D4E75879DC42}" type="presParOf" srcId="{D89BE69F-84D8-1045-B6E3-B4DD6EA9C4B2}" destId="{B9297D36-6C35-BF49-A1D2-23E8E820AF90}" srcOrd="6" destOrd="0" presId="urn:microsoft.com/office/officeart/2005/8/layout/equation1"/>
    <dgm:cxn modelId="{64DDD4BB-83B1-F84B-B222-A0B609F69C61}" type="presParOf" srcId="{D89BE69F-84D8-1045-B6E3-B4DD6EA9C4B2}" destId="{2E49CC65-465C-BB46-9234-83F38DFF743C}" srcOrd="7" destOrd="0" presId="urn:microsoft.com/office/officeart/2005/8/layout/equation1"/>
    <dgm:cxn modelId="{AC5392C8-5DE5-9344-B9E6-D73796FB65E6}" type="presParOf" srcId="{D89BE69F-84D8-1045-B6E3-B4DD6EA9C4B2}" destId="{47F05A91-784B-AB47-B084-9359986EE3C6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C996C-4A36-ED4D-8BB3-4CC185DEB7D9}">
      <dsp:nvSpPr>
        <dsp:cNvPr id="0" name=""/>
        <dsp:cNvSpPr/>
      </dsp:nvSpPr>
      <dsp:spPr>
        <a:xfrm>
          <a:off x="468" y="548797"/>
          <a:ext cx="620401" cy="620401"/>
        </a:xfrm>
        <a:prstGeom prst="ellipse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300" kern="1200" dirty="0" smtClean="0"/>
            <a:t>优质内容</a:t>
          </a:r>
          <a:endParaRPr lang="zh-CN" altLang="en-US" sz="1300" kern="1200" dirty="0"/>
        </a:p>
      </dsp:txBody>
      <dsp:txXfrm>
        <a:off x="91324" y="639653"/>
        <a:ext cx="438689" cy="438689"/>
      </dsp:txXfrm>
    </dsp:sp>
    <dsp:sp modelId="{339A60FB-1001-FC48-83B0-B3247885DF61}">
      <dsp:nvSpPr>
        <dsp:cNvPr id="0" name=""/>
        <dsp:cNvSpPr/>
      </dsp:nvSpPr>
      <dsp:spPr>
        <a:xfrm>
          <a:off x="671246" y="679082"/>
          <a:ext cx="359832" cy="359832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718942" y="816682"/>
        <a:ext cx="264440" cy="84632"/>
      </dsp:txXfrm>
    </dsp:sp>
    <dsp:sp modelId="{29A0C44A-A61A-EA44-8EAA-D85CECA9A5CF}">
      <dsp:nvSpPr>
        <dsp:cNvPr id="0" name=""/>
        <dsp:cNvSpPr/>
      </dsp:nvSpPr>
      <dsp:spPr>
        <a:xfrm>
          <a:off x="1081455" y="548797"/>
          <a:ext cx="620401" cy="620401"/>
        </a:xfrm>
        <a:prstGeom prst="ellipse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300" kern="1200" smtClean="0"/>
            <a:t>合适渠道</a:t>
          </a:r>
          <a:endParaRPr lang="zh-CN" altLang="en-US" sz="1300" kern="1200"/>
        </a:p>
      </dsp:txBody>
      <dsp:txXfrm>
        <a:off x="1172311" y="639653"/>
        <a:ext cx="438689" cy="438689"/>
      </dsp:txXfrm>
    </dsp:sp>
    <dsp:sp modelId="{B9297D36-6C35-BF49-A1D2-23E8E820AF90}">
      <dsp:nvSpPr>
        <dsp:cNvPr id="0" name=""/>
        <dsp:cNvSpPr/>
      </dsp:nvSpPr>
      <dsp:spPr>
        <a:xfrm>
          <a:off x="1752233" y="679082"/>
          <a:ext cx="359832" cy="359832"/>
        </a:xfrm>
        <a:prstGeom prst="mathEqual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799929" y="753207"/>
        <a:ext cx="264440" cy="211582"/>
      </dsp:txXfrm>
    </dsp:sp>
    <dsp:sp modelId="{47F05A91-784B-AB47-B084-9359986EE3C6}">
      <dsp:nvSpPr>
        <dsp:cNvPr id="0" name=""/>
        <dsp:cNvSpPr/>
      </dsp:nvSpPr>
      <dsp:spPr>
        <a:xfrm>
          <a:off x="2162443" y="548797"/>
          <a:ext cx="620401" cy="620401"/>
        </a:xfrm>
        <a:prstGeom prst="ellipse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1300" kern="1200" dirty="0" smtClean="0"/>
            <a:t>粉丝增长</a:t>
          </a:r>
          <a:endParaRPr lang="zh-CN" altLang="en-US" sz="1300" kern="1200" dirty="0"/>
        </a:p>
      </dsp:txBody>
      <dsp:txXfrm>
        <a:off x="2253299" y="639653"/>
        <a:ext cx="438689" cy="438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0.41776</cdr:x>
      <cdr:y>0.30877</cdr:y>
    </cdr:from>
    <cdr:to>
      <cdr:x>0.58224</cdr:x>
      <cdr:y>0.55088</cdr:y>
    </cdr:to>
    <cdr:pic>
      <cdr:nvPicPr>
        <cdr:cNvPr id="2" name="图片 1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1577433" y="792088"/>
          <a:ext cx="621101" cy="621101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DBED7-60EF-6B44-939F-A31411580CC7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B5ED4-8F23-7E48-A530-D3EC3CE1284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2637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Renho</a:t>
            </a:r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renho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B5ED4-8F23-7E48-A530-D3EC3CE1284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06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B5ED4-8F23-7E48-A530-D3EC3CE1284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7665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B5ED4-8F23-7E48-A530-D3EC3CE1284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31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B5ED4-8F23-7E48-A530-D3EC3CE1284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603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2281-E81C-5C44-9A8E-5A63CA6C7164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49A8C-46C0-F64A-8E85-D9A93F5138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2281-E81C-5C44-9A8E-5A63CA6C7164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49A8C-46C0-F64A-8E85-D9A93F5138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2281-E81C-5C44-9A8E-5A63CA6C7164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49A8C-46C0-F64A-8E85-D9A93F5138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2281-E81C-5C44-9A8E-5A63CA6C7164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49A8C-46C0-F64A-8E85-D9A93F5138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2281-E81C-5C44-9A8E-5A63CA6C7164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49A8C-46C0-F64A-8E85-D9A93F5138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2281-E81C-5C44-9A8E-5A63CA6C7164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49A8C-46C0-F64A-8E85-D9A93F5138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2281-E81C-5C44-9A8E-5A63CA6C7164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49A8C-46C0-F64A-8E85-D9A93F5138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2281-E81C-5C44-9A8E-5A63CA6C7164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49A8C-46C0-F64A-8E85-D9A93F5138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2281-E81C-5C44-9A8E-5A63CA6C7164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49A8C-46C0-F64A-8E85-D9A93F5138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2281-E81C-5C44-9A8E-5A63CA6C7164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49A8C-46C0-F64A-8E85-D9A93F5138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92281-E81C-5C44-9A8E-5A63CA6C7164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49A8C-46C0-F64A-8E85-D9A93F5138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92281-E81C-5C44-9A8E-5A63CA6C7164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49A8C-46C0-F64A-8E85-D9A93F5138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040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jpg"/><Relationship Id="rId5" Type="http://schemas.openxmlformats.org/officeDocument/2006/relationships/image" Target="../media/image10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-27384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 w="0">
            <a:noFill/>
          </a:ln>
          <a:effectLst>
            <a:outerShdw blurRad="50800" dist="50800" dir="5400000" algn="ctr" rotWithShape="0">
              <a:schemeClr val="tx1">
                <a:alpha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07860" y="2535432"/>
            <a:ext cx="1408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关于梦想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59254" y="3664747"/>
            <a:ext cx="442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FangSong" charset="-122"/>
                <a:ea typeface="FangSong" charset="-122"/>
                <a:cs typeface="FangSong" charset="-122"/>
              </a:rPr>
              <a:t>”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71120" y="215135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FangSong" charset="-122"/>
                <a:ea typeface="FangSong" charset="-122"/>
                <a:cs typeface="FangSong" charset="-122"/>
              </a:rPr>
              <a:t>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53599" y="3154474"/>
            <a:ext cx="2954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我想和这个世界谈谈</a:t>
            </a:r>
          </a:p>
        </p:txBody>
      </p:sp>
    </p:spTree>
    <p:extLst>
      <p:ext uri="{BB962C8B-B14F-4D97-AF65-F5344CB8AC3E}">
        <p14:creationId xmlns:p14="http://schemas.microsoft.com/office/powerpoint/2010/main" val="39757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462" y="2452641"/>
            <a:ext cx="2079056" cy="140769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912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53003" y="2712520"/>
            <a:ext cx="2089033" cy="3000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zh-CN" altLang="en-US" sz="1350" dirty="0"/>
              <a:t>➔旁门左道➔微信自媒体</a:t>
            </a:r>
          </a:p>
        </p:txBody>
      </p:sp>
    </p:spTree>
    <p:extLst>
      <p:ext uri="{BB962C8B-B14F-4D97-AF65-F5344CB8AC3E}">
        <p14:creationId xmlns:p14="http://schemas.microsoft.com/office/powerpoint/2010/main" val="34269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024158" y="2487442"/>
                <a:ext cx="4184591" cy="388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mr-IN" altLang="zh-CN" sz="135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mr-IN" altLang="zh-CN" sz="135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mr-IN" altLang="zh-CN" sz="1350" i="1">
                              <a:latin typeface="Cambria Math" charset="0"/>
                            </a:rPr>
                            <m:t>𝛼</m:t>
                          </m:r>
                        </m:e>
                      </m:func>
                      <m:r>
                        <a:rPr kumimoji="1" lang="mr-IN" altLang="zh-CN" sz="1350" i="1">
                          <a:latin typeface="Cambria Math" charset="0"/>
                        </a:rPr>
                        <m:t>±</m:t>
                      </m:r>
                      <m:func>
                        <m:funcPr>
                          <m:ctrlPr>
                            <a:rPr kumimoji="1" lang="mr-IN" altLang="zh-CN" sz="135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mr-IN" altLang="zh-CN" sz="135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r>
                            <a:rPr kumimoji="1" lang="mr-IN" altLang="zh-CN" sz="1350" i="1">
                              <a:latin typeface="Cambria Math" charset="0"/>
                            </a:rPr>
                            <m:t>𝛽</m:t>
                          </m:r>
                        </m:e>
                      </m:func>
                      <m:r>
                        <a:rPr kumimoji="1" lang="mr-IN" altLang="zh-CN" sz="1350" i="1">
                          <a:latin typeface="Cambria Math" charset="0"/>
                        </a:rPr>
                        <m:t>=2</m:t>
                      </m:r>
                      <m:func>
                        <m:funcPr>
                          <m:ctrlPr>
                            <a:rPr kumimoji="1" lang="mr-IN" altLang="zh-CN" sz="135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mr-IN" altLang="zh-CN" sz="1350">
                              <a:latin typeface="Cambria Math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kumimoji="1" lang="mr-IN" altLang="zh-CN" sz="135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CN" sz="135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mr-IN" altLang="zh-CN" sz="135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mr-IN" altLang="zh-CN" sz="135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135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kumimoji="1" lang="mr-IN" altLang="zh-CN" sz="1350" i="1">
                                  <a:latin typeface="Cambria Math" charset="0"/>
                                </a:rPr>
                                <m:t>±</m:t>
                              </m:r>
                              <m:r>
                                <a:rPr kumimoji="1" lang="mr-IN" altLang="zh-CN" sz="1350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kumimoji="1" lang="mr-IN" altLang="zh-CN" sz="135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mr-IN" altLang="zh-CN" sz="1350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kumimoji="1" lang="mr-IN" altLang="zh-CN" sz="135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mr-IN" altLang="zh-CN" sz="135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mr-IN" altLang="zh-CN" sz="135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mr-IN" altLang="zh-CN" sz="135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mr-IN" altLang="zh-CN" sz="135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kumimoji="1" lang="mr-IN" altLang="zh-CN" sz="1350" i="1">
                                  <a:latin typeface="Cambria Math" charset="0"/>
                                </a:rPr>
                                <m:t>∓</m:t>
                              </m:r>
                              <m:r>
                                <a:rPr kumimoji="1" lang="mr-IN" altLang="zh-CN" sz="1350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zh-CN" altLang="en-US" sz="135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158" y="2487442"/>
                <a:ext cx="4184591" cy="388953"/>
              </a:xfrm>
              <a:prstGeom prst="rect">
                <a:avLst/>
              </a:prstGeom>
              <a:blipFill rotWithShape="0">
                <a:blip r:embed="rId2"/>
                <a:stretch>
                  <a:fillRect t="-1563" b="-14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68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1524000" y="848728"/>
            <a:ext cx="9159158" cy="5152025"/>
          </a:xfrm>
          <a:prstGeom prst="rect">
            <a:avLst/>
          </a:prstGeom>
        </p:spPr>
      </p:pic>
      <p:pic>
        <p:nvPicPr>
          <p:cNvPr id="4" name="又又 - 你的样子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3829" y="4606190"/>
            <a:ext cx="70424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45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4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35369" y="1810152"/>
            <a:ext cx="2829827" cy="750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4635369" y="3065046"/>
            <a:ext cx="2829827" cy="750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4635369" y="4319939"/>
            <a:ext cx="2829827" cy="750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036770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355034"/>
            <a:ext cx="4699215" cy="41866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359618"/>
            <a:ext cx="4122020" cy="41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0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91266" y="2710715"/>
            <a:ext cx="3609473" cy="1436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4691846" y="1592796"/>
            <a:ext cx="280831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45941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05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83632" y="2348880"/>
            <a:ext cx="28964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000" dirty="0" smtClean="0"/>
              <a:t>目录</a:t>
            </a:r>
            <a:endParaRPr kumimoji="1" lang="en-US" altLang="zh-CN" sz="6000" dirty="0" smtClean="0"/>
          </a:p>
          <a:p>
            <a:pPr algn="ctr"/>
            <a:r>
              <a:rPr kumimoji="1" lang="en-US" altLang="zh-CN" sz="6000" dirty="0" smtClean="0"/>
              <a:t>contents</a:t>
            </a:r>
            <a:endParaRPr kumimoji="1" lang="zh-CN" altLang="en-US" sz="6000" dirty="0"/>
          </a:p>
        </p:txBody>
      </p:sp>
      <p:sp>
        <p:nvSpPr>
          <p:cNvPr id="5" name="文本框 4"/>
          <p:cNvSpPr txBox="1"/>
          <p:nvPr/>
        </p:nvSpPr>
        <p:spPr>
          <a:xfrm>
            <a:off x="6888088" y="896174"/>
            <a:ext cx="1366080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200000"/>
              </a:lnSpc>
              <a:buFont typeface="+mj-lt"/>
              <a:buAutoNum type="romanUcPeriod"/>
            </a:pPr>
            <a:r>
              <a:rPr kumimoji="1" lang="en-US" altLang="zh-CN" sz="4000" dirty="0" smtClean="0"/>
              <a:t>A</a:t>
            </a:r>
          </a:p>
          <a:p>
            <a:pPr marL="857250" indent="-857250">
              <a:lnSpc>
                <a:spcPct val="200000"/>
              </a:lnSpc>
              <a:buFont typeface="+mj-lt"/>
              <a:buAutoNum type="romanUcPeriod"/>
            </a:pPr>
            <a:r>
              <a:rPr kumimoji="1" lang="en-US" altLang="zh-CN" sz="4000" dirty="0" smtClean="0"/>
              <a:t>B</a:t>
            </a:r>
          </a:p>
          <a:p>
            <a:pPr marL="857250" indent="-857250">
              <a:lnSpc>
                <a:spcPct val="200000"/>
              </a:lnSpc>
              <a:buFont typeface="+mj-lt"/>
              <a:buAutoNum type="romanUcPeriod"/>
            </a:pPr>
            <a:r>
              <a:rPr kumimoji="1" lang="en-US" altLang="zh-CN" sz="4000" dirty="0" smtClean="0"/>
              <a:t>C</a:t>
            </a:r>
          </a:p>
          <a:p>
            <a:pPr marL="857250" indent="-857250">
              <a:lnSpc>
                <a:spcPct val="200000"/>
              </a:lnSpc>
              <a:buFont typeface="+mj-lt"/>
              <a:buAutoNum type="romanUcPeriod"/>
            </a:pPr>
            <a:r>
              <a:rPr kumimoji="1" lang="en-US" altLang="zh-CN" sz="4000" dirty="0"/>
              <a:t>D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60542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359622585"/>
              </p:ext>
            </p:extLst>
          </p:nvPr>
        </p:nvGraphicFramePr>
        <p:xfrm>
          <a:off x="4717979" y="2315593"/>
          <a:ext cx="2783313" cy="1717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597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68362598"/>
              </p:ext>
            </p:extLst>
          </p:nvPr>
        </p:nvGraphicFramePr>
        <p:xfrm>
          <a:off x="119336" y="188640"/>
          <a:ext cx="2767856" cy="3069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47074805"/>
              </p:ext>
            </p:extLst>
          </p:nvPr>
        </p:nvGraphicFramePr>
        <p:xfrm>
          <a:off x="3827748" y="557619"/>
          <a:ext cx="3271912" cy="2349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789614810"/>
              </p:ext>
            </p:extLst>
          </p:nvPr>
        </p:nvGraphicFramePr>
        <p:xfrm>
          <a:off x="8040216" y="548680"/>
          <a:ext cx="3487936" cy="2709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163120341"/>
              </p:ext>
            </p:extLst>
          </p:nvPr>
        </p:nvGraphicFramePr>
        <p:xfrm>
          <a:off x="120730" y="3501008"/>
          <a:ext cx="2766462" cy="2997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5619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18672" y="292494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想要做出一份优秀的幻灯片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72341" y="35501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需要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8631" y="35501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有逻辑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95752" y="355019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的内容表达以及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16080" y="35501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有创意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65322" y="355019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的设计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591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1"/>
      <p:bldP spid="5" grpId="1"/>
      <p:bldP spid="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856898718"/>
              </p:ext>
            </p:extLst>
          </p:nvPr>
        </p:nvGraphicFramePr>
        <p:xfrm>
          <a:off x="2011772" y="548680"/>
          <a:ext cx="8168456" cy="5373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4033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1" uiExpand="1">
        <p:bldSub>
          <a:bldChart bld="category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005832234"/>
              </p:ext>
            </p:extLst>
          </p:nvPr>
        </p:nvGraphicFramePr>
        <p:xfrm>
          <a:off x="1919536" y="548680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033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935851825"/>
              </p:ext>
            </p:extLst>
          </p:nvPr>
        </p:nvGraphicFramePr>
        <p:xfrm>
          <a:off x="119336" y="260648"/>
          <a:ext cx="3775968" cy="2565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898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75009" y="2618676"/>
            <a:ext cx="931244" cy="77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4678683" y="2618677"/>
            <a:ext cx="584735" cy="1046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  <p:sp>
        <p:nvSpPr>
          <p:cNvPr id="6" name="矩形 5"/>
          <p:cNvSpPr/>
          <p:nvPr/>
        </p:nvSpPr>
        <p:spPr>
          <a:xfrm>
            <a:off x="6100816" y="2618676"/>
            <a:ext cx="707457" cy="765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7356913" y="2618676"/>
            <a:ext cx="2050181" cy="1515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920693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22345" y="1550272"/>
            <a:ext cx="6367112" cy="34650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  <p:sp>
        <p:nvSpPr>
          <p:cNvPr id="5" name="矩形 4"/>
          <p:cNvSpPr/>
          <p:nvPr/>
        </p:nvSpPr>
        <p:spPr>
          <a:xfrm>
            <a:off x="2960574" y="1810154"/>
            <a:ext cx="4620127" cy="2959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  <p:sp>
        <p:nvSpPr>
          <p:cNvPr id="6" name="椭圆 5"/>
          <p:cNvSpPr/>
          <p:nvPr/>
        </p:nvSpPr>
        <p:spPr>
          <a:xfrm>
            <a:off x="8104073" y="1918438"/>
            <a:ext cx="599173" cy="5991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  <p:sp>
        <p:nvSpPr>
          <p:cNvPr id="7" name="矩形 6"/>
          <p:cNvSpPr/>
          <p:nvPr/>
        </p:nvSpPr>
        <p:spPr>
          <a:xfrm>
            <a:off x="7898334" y="3968619"/>
            <a:ext cx="1010653" cy="1227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  <p:sp>
        <p:nvSpPr>
          <p:cNvPr id="8" name="矩形 7"/>
          <p:cNvSpPr/>
          <p:nvPr/>
        </p:nvSpPr>
        <p:spPr>
          <a:xfrm>
            <a:off x="7898334" y="4369270"/>
            <a:ext cx="1010653" cy="1227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350"/>
          </a:p>
        </p:txBody>
      </p:sp>
      <p:cxnSp>
        <p:nvCxnSpPr>
          <p:cNvPr id="10" name="直线连接符 9"/>
          <p:cNvCxnSpPr>
            <a:stCxn id="4" idx="0"/>
          </p:cNvCxnSpPr>
          <p:nvPr/>
        </p:nvCxnSpPr>
        <p:spPr>
          <a:xfrm flipH="1" flipV="1">
            <a:off x="4563178" y="857253"/>
            <a:ext cx="1342724" cy="693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V="1">
            <a:off x="5905905" y="857253"/>
            <a:ext cx="1321067" cy="693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179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03512" y="16750"/>
            <a:ext cx="4187334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latin typeface="SimSun" charset="-122"/>
                <a:ea typeface="SimSun" charset="-122"/>
                <a:cs typeface="SimSun" charset="-122"/>
              </a:rPr>
              <a:t>四川省社科院研究员郭晓鸣此前接受第一财经采访时表示，四川的老龄化与劳务输出有密切关系，表现在农村老龄化高于城市老龄化。现在正常的家庭人口梯度是</a:t>
            </a:r>
            <a:r>
              <a:rPr lang="en-US" altLang="zh-CN" sz="1350" dirty="0">
                <a:latin typeface="SimSun" charset="-122"/>
                <a:ea typeface="SimSun" charset="-122"/>
                <a:cs typeface="SimSun" charset="-122"/>
              </a:rPr>
              <a:t>4-2-1</a:t>
            </a:r>
            <a:r>
              <a:rPr lang="zh-CN" altLang="en-US" sz="1350" dirty="0">
                <a:latin typeface="SimSun" charset="-122"/>
                <a:ea typeface="SimSun" charset="-122"/>
                <a:cs typeface="SimSun" charset="-122"/>
              </a:rPr>
              <a:t>结构，但四川因大量青壮劳力外出打工，使得家庭人口梯度中的劳动人口分离，出现了大量留守老人。</a:t>
            </a:r>
          </a:p>
          <a:p>
            <a:r>
              <a:rPr lang="zh-CN" altLang="en-US" sz="1350" dirty="0">
                <a:latin typeface="SimSun" charset="-122"/>
                <a:ea typeface="SimSun" charset="-122"/>
                <a:cs typeface="SimSun" charset="-122"/>
              </a:rPr>
              <a:t>四川省统计局分析，</a:t>
            </a:r>
            <a:r>
              <a:rPr lang="en-US" altLang="zh-CN" sz="1350" dirty="0">
                <a:latin typeface="SimSun" charset="-122"/>
                <a:ea typeface="SimSun" charset="-122"/>
                <a:cs typeface="SimSun" charset="-122"/>
              </a:rPr>
              <a:t>2010~2015</a:t>
            </a:r>
            <a:r>
              <a:rPr lang="zh-CN" altLang="en-US" sz="1350" dirty="0">
                <a:latin typeface="SimSun" charset="-122"/>
                <a:ea typeface="SimSun" charset="-122"/>
                <a:cs typeface="SimSun" charset="-122"/>
              </a:rPr>
              <a:t>年，四川农村</a:t>
            </a:r>
            <a:r>
              <a:rPr lang="en-US" altLang="zh-CN" sz="1350" dirty="0">
                <a:latin typeface="SimSun" charset="-122"/>
                <a:ea typeface="SimSun" charset="-122"/>
                <a:cs typeface="SimSun" charset="-122"/>
              </a:rPr>
              <a:t>60</a:t>
            </a:r>
            <a:r>
              <a:rPr lang="zh-CN" altLang="en-US" sz="1350" dirty="0">
                <a:latin typeface="SimSun" charset="-122"/>
                <a:ea typeface="SimSun" charset="-122"/>
                <a:cs typeface="SimSun" charset="-122"/>
              </a:rPr>
              <a:t>岁、</a:t>
            </a:r>
            <a:r>
              <a:rPr lang="en-US" altLang="zh-CN" sz="1350" dirty="0">
                <a:latin typeface="SimSun" charset="-122"/>
                <a:ea typeface="SimSun" charset="-122"/>
                <a:cs typeface="SimSun" charset="-122"/>
              </a:rPr>
              <a:t>65</a:t>
            </a:r>
            <a:r>
              <a:rPr lang="zh-CN" altLang="en-US" sz="1350" dirty="0">
                <a:latin typeface="SimSun" charset="-122"/>
                <a:ea typeface="SimSun" charset="-122"/>
                <a:cs typeface="SimSun" charset="-122"/>
              </a:rPr>
              <a:t>岁及以上老年人口所占比重分别提高了</a:t>
            </a:r>
            <a:r>
              <a:rPr lang="en-US" altLang="zh-CN" sz="1350" dirty="0">
                <a:latin typeface="SimSun" charset="-122"/>
                <a:ea typeface="SimSun" charset="-122"/>
                <a:cs typeface="SimSun" charset="-122"/>
              </a:rPr>
              <a:t>4.61</a:t>
            </a:r>
            <a:r>
              <a:rPr lang="zh-CN" altLang="en-US" sz="1350" dirty="0">
                <a:latin typeface="SimSun" charset="-122"/>
                <a:ea typeface="SimSun" charset="-122"/>
                <a:cs typeface="SimSun" charset="-122"/>
              </a:rPr>
              <a:t>和</a:t>
            </a:r>
            <a:r>
              <a:rPr lang="en-US" altLang="zh-CN" sz="1350" dirty="0">
                <a:latin typeface="SimSun" charset="-122"/>
                <a:ea typeface="SimSun" charset="-122"/>
                <a:cs typeface="SimSun" charset="-122"/>
              </a:rPr>
              <a:t>2.85</a:t>
            </a:r>
            <a:r>
              <a:rPr lang="zh-CN" altLang="en-US" sz="1350" dirty="0">
                <a:latin typeface="SimSun" charset="-122"/>
                <a:ea typeface="SimSun" charset="-122"/>
                <a:cs typeface="SimSun" charset="-122"/>
              </a:rPr>
              <a:t>个百分点，提高速度分别比城镇快</a:t>
            </a:r>
            <a:r>
              <a:rPr lang="en-US" altLang="zh-CN" sz="1350" dirty="0">
                <a:latin typeface="SimSun" charset="-122"/>
                <a:ea typeface="SimSun" charset="-122"/>
                <a:cs typeface="SimSun" charset="-122"/>
              </a:rPr>
              <a:t>2.04</a:t>
            </a:r>
            <a:r>
              <a:rPr lang="zh-CN" altLang="en-US" sz="1350" dirty="0">
                <a:latin typeface="SimSun" charset="-122"/>
                <a:ea typeface="SimSun" charset="-122"/>
                <a:cs typeface="SimSun" charset="-122"/>
              </a:rPr>
              <a:t>和</a:t>
            </a:r>
            <a:r>
              <a:rPr lang="en-US" altLang="zh-CN" sz="1350" dirty="0">
                <a:latin typeface="SimSun" charset="-122"/>
                <a:ea typeface="SimSun" charset="-122"/>
                <a:cs typeface="SimSun" charset="-122"/>
              </a:rPr>
              <a:t>1.34</a:t>
            </a:r>
            <a:r>
              <a:rPr lang="zh-CN" altLang="en-US" sz="1350" dirty="0">
                <a:latin typeface="SimSun" charset="-122"/>
                <a:ea typeface="SimSun" charset="-122"/>
                <a:cs typeface="SimSun" charset="-122"/>
              </a:rPr>
              <a:t>个百分点。由此看出，四川农村老年人口所占比重不仅比城镇高，而且增速快，农村人口老龄化形势较城镇更加严峻。</a:t>
            </a:r>
            <a:r>
              <a:rPr lang="zh-CN" altLang="en-US" sz="1350" dirty="0"/>
              <a:t/>
            </a:r>
            <a:br>
              <a:rPr lang="zh-CN" altLang="en-US" sz="1350" dirty="0"/>
            </a:br>
            <a:endParaRPr kumimoji="1" lang="zh-CN" altLang="en-US" sz="1350" dirty="0"/>
          </a:p>
        </p:txBody>
      </p:sp>
      <p:sp>
        <p:nvSpPr>
          <p:cNvPr id="5" name="文本框 4"/>
          <p:cNvSpPr txBox="1"/>
          <p:nvPr/>
        </p:nvSpPr>
        <p:spPr>
          <a:xfrm>
            <a:off x="6344092" y="16750"/>
            <a:ext cx="4187334" cy="4111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四川省社科院研究员郭晓鸣此前接受第一财经采访时表示，四川的老龄化与劳务输出有密切关系，表现在农村老龄化高于城市老龄化。现在正常的家庭人口梯度是</a:t>
            </a:r>
            <a:r>
              <a:rPr lang="en-US" altLang="zh-CN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4-2-1</a:t>
            </a:r>
            <a:r>
              <a:rPr lang="zh-CN" altLang="en-US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结构，但四川因大量青壮劳力外出打工，使得家庭人口梯度中的劳动人口分离，出现了大量留守老人。</a:t>
            </a:r>
          </a:p>
          <a:p>
            <a:pPr>
              <a:lnSpc>
                <a:spcPct val="150000"/>
              </a:lnSpc>
            </a:pPr>
            <a:r>
              <a:rPr lang="zh-CN" altLang="en-US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四川省统计局分析，</a:t>
            </a:r>
            <a:r>
              <a:rPr lang="en-US" altLang="zh-CN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2010~2015</a:t>
            </a:r>
            <a:r>
              <a:rPr lang="zh-CN" altLang="en-US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年，四川农村</a:t>
            </a:r>
            <a:r>
              <a:rPr lang="en-US" altLang="zh-CN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60</a:t>
            </a:r>
            <a:r>
              <a:rPr lang="zh-CN" altLang="en-US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岁、</a:t>
            </a:r>
            <a:r>
              <a:rPr lang="en-US" altLang="zh-CN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65</a:t>
            </a:r>
            <a:r>
              <a:rPr lang="zh-CN" altLang="en-US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岁及以上老年人口所占比重分别提高了</a:t>
            </a:r>
            <a:r>
              <a:rPr lang="en-US" altLang="zh-CN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4.61</a:t>
            </a:r>
            <a:r>
              <a:rPr lang="zh-CN" altLang="en-US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lang="en-US" altLang="zh-CN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2.85</a:t>
            </a:r>
            <a:r>
              <a:rPr lang="zh-CN" altLang="en-US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个百分点，提高速度分别比城镇快</a:t>
            </a:r>
            <a:r>
              <a:rPr lang="en-US" altLang="zh-CN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2.04</a:t>
            </a:r>
            <a:r>
              <a:rPr lang="zh-CN" altLang="en-US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lang="en-US" altLang="zh-CN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1.34</a:t>
            </a:r>
            <a:r>
              <a:rPr lang="zh-CN" altLang="en-US" sz="1350" dirty="0">
                <a:solidFill>
                  <a:schemeClr val="bg2">
                    <a:lumMod val="25000"/>
                  </a:schemeClr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个百分点。由此看出，四川农村老年人口所占比重不仅比城镇高，而且增速快，农村人口老龄化形势较城镇更加严峻。</a:t>
            </a:r>
            <a:r>
              <a:rPr lang="zh-CN" altLang="en-US" sz="1350" dirty="0"/>
              <a:t/>
            </a:r>
            <a:br>
              <a:rPr lang="zh-CN" altLang="en-US" sz="1350" dirty="0"/>
            </a:br>
            <a:endParaRPr kumimoji="1"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3638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59746" y="2842460"/>
            <a:ext cx="537839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500" dirty="0">
                <a:blipFill>
                  <a:blip r:embed="rId2"/>
                  <a:stretch>
                    <a:fillRect/>
                  </a:stretch>
                </a:blipFill>
                <a:latin typeface="STHupo" charset="-122"/>
                <a:ea typeface="STHupo" charset="-122"/>
                <a:cs typeface="STHupo" charset="-122"/>
              </a:rPr>
              <a:t>一块木板的艺术之旅</a:t>
            </a:r>
          </a:p>
        </p:txBody>
      </p:sp>
    </p:spTree>
    <p:extLst>
      <p:ext uri="{BB962C8B-B14F-4D97-AF65-F5344CB8AC3E}">
        <p14:creationId xmlns:p14="http://schemas.microsoft.com/office/powerpoint/2010/main" val="1690900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59153" y="2633114"/>
            <a:ext cx="2666114" cy="1200329"/>
          </a:xfrm>
          <a:prstGeom prst="rect">
            <a:avLst/>
          </a:prstGeom>
          <a:noFill/>
          <a:scene3d>
            <a:camera prst="perspectiveFront" fov="2700000"/>
            <a:lightRig rig="threePt" dir="t"/>
          </a:scene3d>
          <a:sp3d z="762000"/>
        </p:spPr>
        <p:txBody>
          <a:bodyPr wrap="none" rtlCol="0">
            <a:spAutoFit/>
          </a:bodyPr>
          <a:lstStyle/>
          <a:p>
            <a:r>
              <a:rPr kumimoji="1" lang="en-US" altLang="zh-CN" sz="7200" b="1" dirty="0">
                <a:latin typeface="Lantinghei SC Heavy" charset="-122"/>
                <a:ea typeface="Lantinghei SC Heavy" charset="-122"/>
                <a:cs typeface="Lantinghei SC Heavy" charset="-122"/>
              </a:rPr>
              <a:t>NO.1</a:t>
            </a:r>
            <a:endParaRPr kumimoji="1" lang="zh-CN" altLang="en-US" sz="7200" b="1" dirty="0">
              <a:latin typeface="Lantinghei SC Heavy" charset="-122"/>
              <a:ea typeface="Lantinghei SC Heavy" charset="-122"/>
              <a:cs typeface="Lantinghei SC Heavy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1991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1524000" y="850078"/>
            <a:ext cx="9144000" cy="51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02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" t="11573" r="-2513" b="6959"/>
          <a:stretch/>
        </p:blipFill>
        <p:spPr>
          <a:xfrm>
            <a:off x="1736190" y="2483626"/>
            <a:ext cx="1890000" cy="1890000"/>
          </a:xfrm>
          <a:prstGeom prst="ellipse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90" b="4790"/>
          <a:stretch/>
        </p:blipFill>
        <p:spPr>
          <a:xfrm>
            <a:off x="3863595" y="2483626"/>
            <a:ext cx="1890000" cy="1890000"/>
          </a:xfrm>
          <a:prstGeom prst="ellipse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C5B0AD"/>
              </a:clrFrom>
              <a:clrTo>
                <a:srgbClr val="C5B0A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00" b="90000" l="27000" r="8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1" r="1601"/>
          <a:stretch/>
        </p:blipFill>
        <p:spPr>
          <a:xfrm>
            <a:off x="6219314" y="2404217"/>
            <a:ext cx="1890000" cy="1890000"/>
          </a:xfrm>
          <a:prstGeom prst="ellipse">
            <a:avLst/>
          </a:prstGeom>
          <a:ln>
            <a:solidFill>
              <a:schemeClr val="bg2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" b="4605"/>
          <a:stretch/>
        </p:blipFill>
        <p:spPr>
          <a:xfrm>
            <a:off x="8365824" y="2484000"/>
            <a:ext cx="1890000" cy="189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2563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</TotalTime>
  <Words>350</Words>
  <Application>Microsoft Macintosh PowerPoint</Application>
  <PresentationFormat>宽屏</PresentationFormat>
  <Paragraphs>45</Paragraphs>
  <Slides>24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Calibri</vt:lpstr>
      <vt:lpstr>Calibri Light</vt:lpstr>
      <vt:lpstr>Cambria Math</vt:lpstr>
      <vt:lpstr>DengXian</vt:lpstr>
      <vt:lpstr>FangSong</vt:lpstr>
      <vt:lpstr>Hiragino Sans GB W3</vt:lpstr>
      <vt:lpstr>Lantinghei SC Demibold</vt:lpstr>
      <vt:lpstr>Lantinghei SC Heavy</vt:lpstr>
      <vt:lpstr>Mangal</vt:lpstr>
      <vt:lpstr>SimSun</vt:lpstr>
      <vt:lpstr>STHupo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69</cp:revision>
  <dcterms:created xsi:type="dcterms:W3CDTF">2019-03-23T10:59:47Z</dcterms:created>
  <dcterms:modified xsi:type="dcterms:W3CDTF">2019-03-24T07:33:11Z</dcterms:modified>
</cp:coreProperties>
</file>